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7.jpeg" ContentType="image/jpeg"/>
  <Override PartName="/ppt/media/image2.jpeg" ContentType="image/jpeg"/>
  <Override PartName="/ppt/media/image3.png" ContentType="image/png"/>
  <Override PartName="/ppt/media/image4.jpeg" ContentType="image/jpeg"/>
  <Override PartName="/ppt/media/image5.jpeg" ContentType="image/jpeg"/>
  <Override PartName="/ppt/media/image6.png" ContentType="image/pn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png" ContentType="image/png"/>
  <Override PartName="/ppt/media/image24.jpeg" ContentType="image/jpeg"/>
  <Override PartName="/ppt/media/image18.jpeg" ContentType="image/jpeg"/>
  <Override PartName="/ppt/media/image19.jpeg" ContentType="image/jpeg"/>
  <Override PartName="/ppt/media/image20.png" ContentType="image/png"/>
  <Override PartName="/ppt/media/image21.jpeg" ContentType="image/jpeg"/>
  <Override PartName="/ppt/media/image22.jpeg" ContentType="image/jpeg"/>
  <Override PartName="/ppt/media/image23.png" ContentType="image/png"/>
  <Override PartName="/ppt/media/image25.png" ContentType="image/png"/>
  <Override PartName="/ppt/media/image26.jpeg" ContentType="image/jpeg"/>
  <Override PartName="/ppt/media/image27.jpeg" ContentType="image/jpeg"/>
  <Override PartName="/ppt/media/image28.png" ContentType="image/png"/>
  <Override PartName="/ppt/media/image29.jpeg" ContentType="image/jpeg"/>
  <Override PartName="/ppt/media/image30.png" ContentType="image/png"/>
  <Override PartName="/ppt/media/image31.jpeg" ContentType="image/jpeg"/>
  <Override PartName="/ppt/media/image32.png" ContentType="image/png"/>
  <Override PartName="/ppt/media/image3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C735D00-93B7-4B3E-A89E-B37F04A410D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04B8CF6-8E31-45DA-BC04-7B424B8C969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50DC484-05FC-44F8-866C-4386DFBF1A8C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1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F410F67-BF2B-40EE-999A-F19770AEDCA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A54A087-37FE-4CEA-B193-DFBE3C8288B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C065BE2-D263-44CF-9329-021337823A1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420BD8B-2C79-4686-BF8F-2BEB2ADD2EB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222CF8A-8541-4F25-AB57-0689D44D1E5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B821832-7563-4369-9DCA-6B47914108C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383D62C-56B5-4D35-8A10-14B49657245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64A906B-5089-49AD-A102-BB2D266C4F8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03C0FED7-5210-44EF-B5F7-89A265EA735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ctr">
              <a:lnSpc>
                <a:spcPct val="100000"/>
              </a:lnSpc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19426CD-A01C-4089-B8BC-F8F061E58363}" type="slidenum">
              <a:rPr b="0" lang="ru-RU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>
              <a:defRPr b="0" lang="ru-RU" sz="1400" spc="-1" strike="noStrike">
                <a:latin typeface="Times New Roman"/>
              </a:defRPr>
            </a:lvl1pPr>
          </a:lstStyle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jpe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jpeg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" descr=""/>
          <p:cNvPicPr/>
          <p:nvPr/>
        </p:nvPicPr>
        <p:blipFill>
          <a:blip r:embed="rId1"/>
          <a:stretch/>
        </p:blipFill>
        <p:spPr>
          <a:xfrm>
            <a:off x="0" y="3030120"/>
            <a:ext cx="12189600" cy="3825360"/>
          </a:xfrm>
          <a:prstGeom prst="rect">
            <a:avLst/>
          </a:prstGeom>
          <a:ln w="0">
            <a:noFill/>
          </a:ln>
        </p:spPr>
      </p:pic>
      <p:sp>
        <p:nvSpPr>
          <p:cNvPr id="42" name="TextBox 3"/>
          <p:cNvSpPr/>
          <p:nvPr/>
        </p:nvSpPr>
        <p:spPr>
          <a:xfrm>
            <a:off x="779400" y="1293840"/>
            <a:ext cx="10630800" cy="210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4400" spc="-1" strike="noStrike">
                <a:solidFill>
                  <a:srgbClr val="204c6f"/>
                </a:solidFill>
                <a:latin typeface="Arial"/>
                <a:ea typeface="DejaVu Sans"/>
              </a:rPr>
              <a:t>ОРГАНИЗАЦИЯ ПРОВЕДЕНИЯ КАПИТАЛЬНОГО РЕМОНТА. ПРОБЛЕМНЫЕ ВОПРОСЫ.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43" name="Рисунок 5" descr=""/>
          <p:cNvPicPr/>
          <p:nvPr/>
        </p:nvPicPr>
        <p:blipFill>
          <a:blip r:embed="rId2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44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Box 3"/>
          <p:cNvSpPr/>
          <p:nvPr/>
        </p:nvSpPr>
        <p:spPr>
          <a:xfrm>
            <a:off x="886320" y="1050840"/>
            <a:ext cx="10630800" cy="48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ПОРЯДОК ПРИЕМКИ РАБОТ ПО КАПИТАЛЬНОМУ РЕМОНТУ</a:t>
            </a:r>
            <a:endParaRPr b="0" lang="ru-RU" sz="2600" spc="-1" strike="noStrike">
              <a:latin typeface="Arial"/>
            </a:endParaRPr>
          </a:p>
        </p:txBody>
      </p:sp>
      <p:pic>
        <p:nvPicPr>
          <p:cNvPr id="94" name="Рисунок 5" descr=""/>
          <p:cNvPicPr/>
          <p:nvPr/>
        </p:nvPicPr>
        <p:blipFill>
          <a:blip r:embed="rId1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95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96" name="TextBox 8"/>
          <p:cNvSpPr/>
          <p:nvPr/>
        </p:nvSpPr>
        <p:spPr>
          <a:xfrm>
            <a:off x="886320" y="1811880"/>
            <a:ext cx="10776240" cy="404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514440" indent="-514440">
              <a:lnSpc>
                <a:spcPct val="100000"/>
              </a:lnSpc>
              <a:buClr>
                <a:srgbClr val="204c6f"/>
              </a:buClr>
              <a:buFont typeface="StarSymbol"/>
              <a:buAutoNum type="arabicPeriod"/>
            </a:pP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Заказчик уведомляет членов комиссии о времени и месте приемки работ по капитальному ремонту </a:t>
            </a:r>
            <a:r>
              <a:rPr b="0" lang="ru-RU" sz="2000" spc="-1" strike="noStrike">
                <a:solidFill>
                  <a:srgbClr val="204c6f"/>
                </a:solidFill>
                <a:latin typeface="Arial"/>
                <a:ea typeface="DejaVu Sans"/>
              </a:rPr>
              <a:t>(не позднее чем за 10 дней)</a:t>
            </a: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;</a:t>
            </a:r>
            <a:endParaRPr b="0" lang="ru-RU" sz="2600" spc="-1" strike="noStrike">
              <a:latin typeface="Arial"/>
            </a:endParaRPr>
          </a:p>
          <a:p>
            <a:pPr marL="514440" indent="-514440">
              <a:lnSpc>
                <a:spcPct val="100000"/>
              </a:lnSpc>
              <a:buClr>
                <a:srgbClr val="204c6f"/>
              </a:buClr>
              <a:buFont typeface="StarSymbol"/>
              <a:buAutoNum type="arabicPeriod"/>
            </a:pP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В ходе приемки работ члены комиссии осуществляют осмотр выполненных работ, проверяют соответствие объема и качества выполненных работ проектно-сметной документации;</a:t>
            </a:r>
            <a:endParaRPr b="0" lang="ru-RU" sz="2600" spc="-1" strike="noStrike">
              <a:latin typeface="Arial"/>
            </a:endParaRPr>
          </a:p>
          <a:p>
            <a:pPr marL="514440" indent="-514440">
              <a:lnSpc>
                <a:spcPct val="100000"/>
              </a:lnSpc>
              <a:buClr>
                <a:srgbClr val="204c6f"/>
              </a:buClr>
              <a:buFont typeface="StarSymbol"/>
              <a:buAutoNum type="arabicPeriod"/>
            </a:pP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Подрядная организация по требованию комиссии до начала приемки работ предоставляет полный комплект исполнительной документации;</a:t>
            </a:r>
            <a:endParaRPr b="0" lang="ru-RU" sz="2600" spc="-1" strike="noStrike">
              <a:latin typeface="Arial"/>
            </a:endParaRPr>
          </a:p>
          <a:p>
            <a:pPr marL="514440" indent="-514440">
              <a:lnSpc>
                <a:spcPct val="100000"/>
              </a:lnSpc>
              <a:buClr>
                <a:srgbClr val="204c6f"/>
              </a:buClr>
              <a:buFont typeface="StarSymbol"/>
              <a:buAutoNum type="arabicPeriod"/>
            </a:pP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По итогам приемки работ при отсутствии замечаний члены комиссии в день приемки подписывают акт приемки работ.</a:t>
            </a:r>
            <a:endParaRPr b="0" lang="ru-RU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3"/>
          <p:cNvSpPr/>
          <p:nvPr/>
        </p:nvSpPr>
        <p:spPr>
          <a:xfrm>
            <a:off x="829440" y="946080"/>
            <a:ext cx="10630800" cy="85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500" spc="-1" strike="noStrike">
                <a:solidFill>
                  <a:srgbClr val="204c6f"/>
                </a:solidFill>
                <a:latin typeface="Arial"/>
                <a:ea typeface="DejaVu Sans"/>
              </a:rPr>
              <a:t>ПОРЯДОК ДЕЙСТВИЙ В СЛУЧАЕ ОТКАЗА ОТ ПОДПИСАНИЯ АКТА ПРИЕМКИ РАБОТ ОДНИМ ИЗ ЧЛЕНОВ КОМИССИИ</a:t>
            </a:r>
            <a:endParaRPr b="0" lang="ru-RU" sz="2500" spc="-1" strike="noStrike">
              <a:latin typeface="Arial"/>
            </a:endParaRPr>
          </a:p>
        </p:txBody>
      </p:sp>
      <p:pic>
        <p:nvPicPr>
          <p:cNvPr id="98" name="Рисунок 5" descr=""/>
          <p:cNvPicPr/>
          <p:nvPr/>
        </p:nvPicPr>
        <p:blipFill>
          <a:blip r:embed="rId1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99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00" name="TextBox 1"/>
          <p:cNvSpPr/>
          <p:nvPr/>
        </p:nvSpPr>
        <p:spPr>
          <a:xfrm>
            <a:off x="612720" y="2002680"/>
            <a:ext cx="11064240" cy="487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>
              <a:lnSpc>
                <a:spcPct val="100000"/>
              </a:lnSpc>
              <a:buClr>
                <a:srgbClr val="204c6f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204c6f"/>
                </a:solidFill>
                <a:latin typeface="Arial"/>
                <a:ea typeface="DejaVu Sans"/>
              </a:rPr>
              <a:t>В случае возникновения разногласия, выразившееся в отказе от подписания акта приемки отдельными членами комиссии, в день приемки составляется протокол заседания комиссии о возникших разногласиях в ходе приемки работ по капитальному ремонту МКД;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204c6f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204c6f"/>
                </a:solidFill>
                <a:latin typeface="Arial"/>
                <a:ea typeface="DejaVu Sans"/>
              </a:rPr>
              <a:t>Член комиссии, отказавшийся от подписания акта приемки, обязан в течение 3 рабочих дней со дня, следующего за днем составления протокола разногласий, представить в СНКО «Региональный фонд» письменный мотивированный отказ для рассмотрения на заседании комиссии;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204c6f"/>
              </a:buClr>
              <a:buFont typeface="StarSymbol"/>
              <a:buChar char="-"/>
            </a:pPr>
            <a:r>
              <a:rPr b="0" lang="ru-RU" sz="2000" spc="-1" strike="noStrike">
                <a:solidFill>
                  <a:srgbClr val="204c6f"/>
                </a:solidFill>
                <a:latin typeface="Arial"/>
                <a:ea typeface="DejaVu Sans"/>
              </a:rPr>
              <a:t>В протоколе разногласий определяется место, дата и время заседания комиссии, но не позднее 5 рабочих дней со дня, следующего за днем составления протокола разногласий. Заседание комиссии проводится при предоставлении письменного мотивированного отказа.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3"/>
          <p:cNvSpPr/>
          <p:nvPr/>
        </p:nvSpPr>
        <p:spPr>
          <a:xfrm>
            <a:off x="740880" y="1212480"/>
            <a:ext cx="10630800" cy="106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204c6f"/>
                </a:solidFill>
                <a:latin typeface="Arial"/>
                <a:ea typeface="DejaVu Sans"/>
              </a:rPr>
              <a:t>МОТИВИРОВАННЫЙ ОТКАЗ ОТ ПОДПИСАНИЯ АКТА ПРИЕМКИ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102" name="Рисунок 5" descr=""/>
          <p:cNvPicPr/>
          <p:nvPr/>
        </p:nvPicPr>
        <p:blipFill>
          <a:blip r:embed="rId1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103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04" name="TextBox 1"/>
          <p:cNvSpPr/>
          <p:nvPr/>
        </p:nvSpPr>
        <p:spPr>
          <a:xfrm>
            <a:off x="638640" y="2536920"/>
            <a:ext cx="11006280" cy="264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AutoNum type="arabicParenR"/>
            </a:pPr>
            <a:r>
              <a:rPr b="0" lang="ru-RU" sz="2400" spc="-1" strike="noStrike">
                <a:solidFill>
                  <a:srgbClr val="204c6f"/>
                </a:solidFill>
                <a:latin typeface="Arial"/>
                <a:ea typeface="DejaVu Sans"/>
              </a:rPr>
              <a:t>Состав и объем выполненных работ по капитальному ремонту, указанные в акте приемки, отличаются от состава и объема работ, предусмотренных проектно-сметной документацией;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AutoNum type="arabicParenR"/>
            </a:pPr>
            <a:r>
              <a:rPr b="0" lang="ru-RU" sz="2400" spc="-1" strike="noStrike">
                <a:solidFill>
                  <a:srgbClr val="204c6f"/>
                </a:solidFill>
                <a:latin typeface="Arial"/>
                <a:ea typeface="DejaVu Sans"/>
              </a:rPr>
              <a:t>Обнаружение недостатков (дефектов) в результатах выполненных работ по капитальному ремонту соответствующего конструктивного элемента, внутридомовой инженерной системы.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Скругленный прямоугольник 10"/>
          <p:cNvSpPr/>
          <p:nvPr/>
        </p:nvSpPr>
        <p:spPr>
          <a:xfrm>
            <a:off x="6491160" y="2013480"/>
            <a:ext cx="5095080" cy="41079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06" name="Скругленный прямоугольник 4"/>
          <p:cNvSpPr/>
          <p:nvPr/>
        </p:nvSpPr>
        <p:spPr>
          <a:xfrm>
            <a:off x="630360" y="2013480"/>
            <a:ext cx="5095080" cy="410796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54823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07" name="TextBox 3"/>
          <p:cNvSpPr/>
          <p:nvPr/>
        </p:nvSpPr>
        <p:spPr>
          <a:xfrm>
            <a:off x="813240" y="1132560"/>
            <a:ext cx="1063080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204c6f"/>
                </a:solidFill>
                <a:latin typeface="Arial"/>
                <a:ea typeface="DejaVu Sans"/>
              </a:rPr>
              <a:t>РЕШЕНИЕ КОМИССИИ О ПОДПИСАНИИ АКТА ПРИЕМКИ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108" name="Рисунок 5" descr=""/>
          <p:cNvPicPr/>
          <p:nvPr/>
        </p:nvPicPr>
        <p:blipFill>
          <a:blip r:embed="rId1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109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10" name="TextBox 1"/>
          <p:cNvSpPr/>
          <p:nvPr/>
        </p:nvSpPr>
        <p:spPr>
          <a:xfrm>
            <a:off x="717840" y="2121480"/>
            <a:ext cx="4919760" cy="417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204c6f"/>
                </a:solidFill>
                <a:latin typeface="Arial"/>
                <a:ea typeface="DejaVu Sans"/>
              </a:rPr>
              <a:t>Мотивированный отказ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AutoNum type="arabicPeriod"/>
            </a:pPr>
            <a:r>
              <a:rPr b="0" lang="ru-RU" sz="2000" spc="-1" strike="noStrike">
                <a:solidFill>
                  <a:srgbClr val="204c6f"/>
                </a:solidFill>
                <a:latin typeface="Arial"/>
                <a:ea typeface="DejaVu Sans"/>
              </a:rPr>
              <a:t>Решением комиссии причины мотивированного отказа признаны обоснованными.</a:t>
            </a:r>
            <a:endParaRPr b="0" lang="ru-RU" sz="20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AutoNum type="arabicPeriod"/>
            </a:pPr>
            <a:r>
              <a:rPr b="0" lang="ru-RU" sz="2000" spc="-1" strike="noStrike">
                <a:solidFill>
                  <a:srgbClr val="204c6f"/>
                </a:solidFill>
                <a:latin typeface="Arial"/>
                <a:ea typeface="DejaVu Sans"/>
              </a:rPr>
              <a:t>В акте приемки фиксируются выявленные замечания и сроки их устранения. </a:t>
            </a:r>
            <a:endParaRPr b="0" lang="ru-RU" sz="20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AutoNum type="arabicPeriod"/>
            </a:pPr>
            <a:r>
              <a:rPr b="0" lang="ru-RU" sz="2000" spc="-1" strike="noStrike">
                <a:solidFill>
                  <a:srgbClr val="204c6f"/>
                </a:solidFill>
                <a:latin typeface="Arial"/>
                <a:ea typeface="DejaVu Sans"/>
              </a:rPr>
              <a:t>После устранения замечаний проводится повторная процедура приемки работ.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</p:txBody>
      </p:sp>
      <p:sp>
        <p:nvSpPr>
          <p:cNvPr id="111" name="TextBox 1"/>
          <p:cNvSpPr/>
          <p:nvPr/>
        </p:nvSpPr>
        <p:spPr>
          <a:xfrm>
            <a:off x="6613200" y="2121480"/>
            <a:ext cx="4851000" cy="417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204c6f"/>
                </a:solidFill>
                <a:latin typeface="Arial"/>
                <a:ea typeface="DejaVu Sans"/>
              </a:rPr>
              <a:t>Немотивированный отказ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AutoNum type="arabicPeriod"/>
            </a:pPr>
            <a:r>
              <a:rPr b="0" lang="ru-RU" sz="2000" spc="-1" strike="noStrike">
                <a:solidFill>
                  <a:srgbClr val="204c6f"/>
                </a:solidFill>
                <a:latin typeface="Arial"/>
                <a:ea typeface="DejaVu Sans"/>
              </a:rPr>
              <a:t>Решением комиссии принято, что отказ не содержит мотивированное обоснование.</a:t>
            </a:r>
            <a:endParaRPr b="0" lang="ru-RU" sz="20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AutoNum type="arabicPeriod"/>
            </a:pPr>
            <a:r>
              <a:rPr b="0" lang="ru-RU" sz="2000" spc="-1" strike="noStrike">
                <a:solidFill>
                  <a:srgbClr val="204c6f"/>
                </a:solidFill>
                <a:latin typeface="Arial"/>
                <a:ea typeface="DejaVu Sans"/>
              </a:rPr>
              <a:t>Комиссия большинством голосов принимает решение о подписании акта приемки работ без замечаний.</a:t>
            </a:r>
            <a:endParaRPr b="0" lang="ru-RU" sz="20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AutoNum type="arabicPeriod"/>
            </a:pPr>
            <a:r>
              <a:rPr b="0" lang="ru-RU" sz="2000" spc="-1" strike="noStrike">
                <a:solidFill>
                  <a:srgbClr val="204c6f"/>
                </a:solidFill>
                <a:latin typeface="Arial"/>
                <a:ea typeface="DejaVu Sans"/>
              </a:rPr>
              <a:t>Факты отказа или отсутствия письменного мотивированного отказа фиксируются комиссией в акте приемки.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Рисунок 4" descr=""/>
          <p:cNvPicPr/>
          <p:nvPr/>
        </p:nvPicPr>
        <p:blipFill>
          <a:blip r:embed="rId1"/>
          <a:stretch/>
        </p:blipFill>
        <p:spPr>
          <a:xfrm>
            <a:off x="0" y="3236400"/>
            <a:ext cx="12189600" cy="3619080"/>
          </a:xfrm>
          <a:prstGeom prst="rect">
            <a:avLst/>
          </a:prstGeom>
          <a:ln w="0">
            <a:noFill/>
          </a:ln>
        </p:spPr>
      </p:pic>
      <p:sp>
        <p:nvSpPr>
          <p:cNvPr id="113" name="TextBox 3"/>
          <p:cNvSpPr/>
          <p:nvPr/>
        </p:nvSpPr>
        <p:spPr>
          <a:xfrm>
            <a:off x="779400" y="1293840"/>
            <a:ext cx="10630800" cy="210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4400" spc="-1" strike="noStrike">
                <a:solidFill>
                  <a:srgbClr val="204c6f"/>
                </a:solidFill>
                <a:latin typeface="Arial"/>
                <a:ea typeface="DejaVu Sans"/>
              </a:rPr>
              <a:t>3. Порядок переноса сроков проведения работ по</a:t>
            </a:r>
            <a:endParaRPr b="0" lang="ru-RU" sz="4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4400" spc="-1" strike="noStrike">
                <a:solidFill>
                  <a:srgbClr val="204c6f"/>
                </a:solidFill>
                <a:latin typeface="Arial"/>
                <a:ea typeface="DejaVu Sans"/>
              </a:rPr>
              <a:t>капитальному ремонту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114" name="Рисунок 5" descr=""/>
          <p:cNvPicPr/>
          <p:nvPr/>
        </p:nvPicPr>
        <p:blipFill>
          <a:blip r:embed="rId2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115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3"/>
          <p:cNvSpPr/>
          <p:nvPr/>
        </p:nvSpPr>
        <p:spPr>
          <a:xfrm>
            <a:off x="814320" y="980640"/>
            <a:ext cx="1063080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204c6f"/>
                </a:solidFill>
                <a:latin typeface="Arial"/>
                <a:ea typeface="DejaVu Sans"/>
              </a:rPr>
              <a:t>Перечень документов для переноса сроков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204c6f"/>
                </a:solidFill>
                <a:latin typeface="Arial"/>
                <a:ea typeface="DejaVu Sans"/>
              </a:rPr>
              <a:t>капитального ремонта после внесения изменений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204c6f"/>
                </a:solidFill>
                <a:latin typeface="Arial"/>
                <a:ea typeface="DejaVu Sans"/>
              </a:rPr>
              <a:t>в п.5.2.1 Постановления Правительства Новгородской области от 28.12.2017 № 478: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17" name="Рисунок 5" descr=""/>
          <p:cNvPicPr/>
          <p:nvPr/>
        </p:nvPicPr>
        <p:blipFill>
          <a:blip r:embed="rId1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118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19" name="TextBox 8"/>
          <p:cNvSpPr/>
          <p:nvPr/>
        </p:nvSpPr>
        <p:spPr>
          <a:xfrm>
            <a:off x="693360" y="2561040"/>
            <a:ext cx="10826280" cy="408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AutoNum type="arabicPeriod"/>
            </a:pPr>
            <a:r>
              <a:rPr b="0" lang="ru-RU" sz="2000" spc="-1" strike="noStrike">
                <a:solidFill>
                  <a:srgbClr val="204c6f"/>
                </a:solidFill>
                <a:latin typeface="Arial"/>
                <a:ea typeface="DejaVu Sans"/>
              </a:rPr>
              <a:t>Копия протокола общего собрания собственников помещений в МКД, содержащего решение по вопросу переноса срока капитального ремонта </a:t>
            </a:r>
            <a:r>
              <a:rPr b="0" i="1" lang="ru-RU" sz="2000" spc="-1" strike="noStrike">
                <a:solidFill>
                  <a:srgbClr val="204c6f"/>
                </a:solidFill>
                <a:latin typeface="Arial"/>
                <a:ea typeface="DejaVu Sans"/>
              </a:rPr>
              <a:t>(станет обязательной);</a:t>
            </a:r>
            <a:endParaRPr b="0" lang="ru-RU" sz="20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AutoNum type="arabicPeriod"/>
            </a:pPr>
            <a:r>
              <a:rPr b="0" lang="ru-RU" sz="2000" spc="-1" strike="noStrike">
                <a:solidFill>
                  <a:srgbClr val="204c6f"/>
                </a:solidFill>
                <a:latin typeface="Arial"/>
                <a:ea typeface="DejaVu Sans"/>
              </a:rPr>
              <a:t>Копия технического паспорта МКД;</a:t>
            </a:r>
            <a:endParaRPr b="0" lang="ru-RU" sz="20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AutoNum type="arabicPeriod"/>
            </a:pPr>
            <a:r>
              <a:rPr b="0" lang="ru-RU" sz="2000" spc="-1" strike="noStrike">
                <a:solidFill>
                  <a:srgbClr val="204c6f"/>
                </a:solidFill>
                <a:latin typeface="Arial"/>
                <a:ea typeface="DejaVu Sans"/>
              </a:rPr>
              <a:t>Копия заключения (акта) специализированной организации о результатах обследования технического состояния МКД </a:t>
            </a:r>
            <a:r>
              <a:rPr b="0" i="1" lang="ru-RU" sz="2000" spc="-1" strike="noStrike">
                <a:solidFill>
                  <a:srgbClr val="204c6f"/>
                </a:solidFill>
                <a:latin typeface="Arial"/>
                <a:ea typeface="DejaVu Sans"/>
              </a:rPr>
              <a:t>(Вместо копии заключения Госжилинспекции НО о техническом состоянии МКД);</a:t>
            </a:r>
            <a:endParaRPr b="0" lang="ru-RU" sz="20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AutoNum type="arabicPeriod"/>
            </a:pPr>
            <a:r>
              <a:rPr b="0" lang="ru-RU" sz="2000" spc="-1" strike="noStrike">
                <a:solidFill>
                  <a:srgbClr val="c00000"/>
                </a:solidFill>
                <a:latin typeface="Arial"/>
                <a:ea typeface="DejaVu Sans"/>
              </a:rPr>
              <a:t>Исключается! </a:t>
            </a:r>
            <a:r>
              <a:rPr b="0" lang="ru-RU" sz="2000" spc="-1" strike="noStrike">
                <a:solidFill>
                  <a:srgbClr val="204c6f"/>
                </a:solidFill>
                <a:latin typeface="Arial"/>
                <a:ea typeface="DejaVu Sans"/>
              </a:rPr>
              <a:t>Расчет физического износа многоквартирного дома и (или) конструктивного элемента;</a:t>
            </a:r>
            <a:endParaRPr b="0" lang="ru-RU" sz="20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AutoNum type="arabicPeriod"/>
            </a:pPr>
            <a:r>
              <a:rPr b="0" lang="ru-RU" sz="2000" spc="-1" strike="noStrike">
                <a:solidFill>
                  <a:srgbClr val="204c6f"/>
                </a:solidFill>
                <a:latin typeface="Arial"/>
                <a:ea typeface="DejaVu Sans"/>
              </a:rPr>
              <a:t>Копии документов, содержащих сведения о проведенных ранее капитальных ремонтах конструктивных элементов общего имущества в МКД </a:t>
            </a:r>
            <a:r>
              <a:rPr b="0" lang="ru-RU" sz="1400" spc="-1" strike="noStrike">
                <a:solidFill>
                  <a:srgbClr val="204c6f"/>
                </a:solidFill>
                <a:latin typeface="Arial"/>
                <a:ea typeface="DejaVu Sans"/>
              </a:rPr>
              <a:t>(актов выполненных работ по капитальному ремонту общего имущества в МКД, проведенных до наступления срока их проведения, установленного региональной программой и краткосрочным планом по ее реализации, финансирование которых осуществлялось без использования средств регионального оператора).</a:t>
            </a:r>
            <a:endParaRPr b="0" lang="ru-RU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Рисунок 4" descr=""/>
          <p:cNvPicPr/>
          <p:nvPr/>
        </p:nvPicPr>
        <p:blipFill>
          <a:blip r:embed="rId1"/>
          <a:stretch/>
        </p:blipFill>
        <p:spPr>
          <a:xfrm>
            <a:off x="0" y="3361680"/>
            <a:ext cx="12189600" cy="3493800"/>
          </a:xfrm>
          <a:prstGeom prst="rect">
            <a:avLst/>
          </a:prstGeom>
          <a:ln w="0">
            <a:noFill/>
          </a:ln>
        </p:spPr>
      </p:pic>
      <p:sp>
        <p:nvSpPr>
          <p:cNvPr id="121" name="TextBox 3"/>
          <p:cNvSpPr/>
          <p:nvPr/>
        </p:nvSpPr>
        <p:spPr>
          <a:xfrm>
            <a:off x="779400" y="1293840"/>
            <a:ext cx="10630800" cy="210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4400" spc="-1" strike="noStrike">
                <a:solidFill>
                  <a:srgbClr val="204c6f"/>
                </a:solidFill>
                <a:latin typeface="Arial"/>
                <a:ea typeface="DejaVu Sans"/>
              </a:rPr>
              <a:t>4. Предоставление протоколов на изменение способа формирования фонда капитального ремонта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122" name="Рисунок 5" descr=""/>
          <p:cNvPicPr/>
          <p:nvPr/>
        </p:nvPicPr>
        <p:blipFill>
          <a:blip r:embed="rId2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123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Скругленный прямоугольник 1"/>
          <p:cNvSpPr/>
          <p:nvPr/>
        </p:nvSpPr>
        <p:spPr>
          <a:xfrm>
            <a:off x="6598800" y="1954440"/>
            <a:ext cx="4673880" cy="28972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25" name="TextBox 3"/>
          <p:cNvSpPr/>
          <p:nvPr/>
        </p:nvSpPr>
        <p:spPr>
          <a:xfrm>
            <a:off x="813960" y="1386360"/>
            <a:ext cx="5704920" cy="444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Решение общего собрания собственников помещений в многоквартирном доме об изменении способа формирования фонда капитального ремонта в течение </a:t>
            </a:r>
            <a:r>
              <a:rPr b="1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5 рабочих дней </a:t>
            </a:r>
            <a:endParaRPr b="0" lang="ru-RU" sz="2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после решения направляется региональному оператору с отметкой органа государственного жилищного надзора </a:t>
            </a:r>
            <a:endParaRPr b="0" lang="ru-RU" sz="2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600" spc="-1" strike="noStrike">
              <a:latin typeface="Arial"/>
            </a:endParaRPr>
          </a:p>
        </p:txBody>
      </p:sp>
      <p:pic>
        <p:nvPicPr>
          <p:cNvPr id="126" name="Рисунок 5" descr=""/>
          <p:cNvPicPr/>
          <p:nvPr/>
        </p:nvPicPr>
        <p:blipFill>
          <a:blip r:embed="rId1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127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28" name="TextBox 6"/>
          <p:cNvSpPr/>
          <p:nvPr/>
        </p:nvSpPr>
        <p:spPr>
          <a:xfrm>
            <a:off x="6374520" y="2171160"/>
            <a:ext cx="5122440" cy="246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2800" spc="-1" strike="noStrike">
                <a:solidFill>
                  <a:srgbClr val="204c6f"/>
                </a:solidFill>
                <a:latin typeface="Arial"/>
                <a:ea typeface="DejaVu Sans"/>
              </a:rPr>
              <a:t>ОБРАЩАЕМ ВНИМАНИЕ!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3200" spc="-1" strike="noStrike">
                <a:solidFill>
                  <a:srgbClr val="204c6f"/>
                </a:solidFill>
                <a:latin typeface="Arial"/>
                <a:ea typeface="DejaVu Sans"/>
              </a:rPr>
              <a:t>Принимается оригинал протокола либо надлежащим образом заверенная копия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129" name="TextBox 1"/>
          <p:cNvSpPr/>
          <p:nvPr/>
        </p:nvSpPr>
        <p:spPr>
          <a:xfrm>
            <a:off x="813960" y="6027840"/>
            <a:ext cx="10552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204c6f"/>
                </a:solidFill>
                <a:latin typeface="Arial"/>
                <a:ea typeface="DejaVu Sans"/>
              </a:rPr>
              <a:t>* ч. 1.1 ст. 46 Жилищный кодекс Российской Федерации 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Рисунок 4" descr=""/>
          <p:cNvPicPr/>
          <p:nvPr/>
        </p:nvPicPr>
        <p:blipFill>
          <a:blip r:embed="rId1"/>
          <a:stretch/>
        </p:blipFill>
        <p:spPr>
          <a:xfrm>
            <a:off x="0" y="3361680"/>
            <a:ext cx="12189600" cy="3493800"/>
          </a:xfrm>
          <a:prstGeom prst="rect">
            <a:avLst/>
          </a:prstGeom>
          <a:ln w="0">
            <a:noFill/>
          </a:ln>
        </p:spPr>
      </p:pic>
      <p:sp>
        <p:nvSpPr>
          <p:cNvPr id="131" name="TextBox 3"/>
          <p:cNvSpPr/>
          <p:nvPr/>
        </p:nvSpPr>
        <p:spPr>
          <a:xfrm>
            <a:off x="779400" y="1981800"/>
            <a:ext cx="1063080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4400" spc="-1" strike="noStrike">
                <a:solidFill>
                  <a:srgbClr val="204c6f"/>
                </a:solidFill>
                <a:latin typeface="Arial"/>
                <a:ea typeface="DejaVu Sans"/>
              </a:rPr>
              <a:t>5. Сверка по лицевым счетам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132" name="Рисунок 5" descr=""/>
          <p:cNvPicPr/>
          <p:nvPr/>
        </p:nvPicPr>
        <p:blipFill>
          <a:blip r:embed="rId2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133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Рисунок 4" descr=""/>
          <p:cNvPicPr/>
          <p:nvPr/>
        </p:nvPicPr>
        <p:blipFill>
          <a:blip r:embed="rId1"/>
          <a:stretch/>
        </p:blipFill>
        <p:spPr>
          <a:xfrm>
            <a:off x="0" y="3361680"/>
            <a:ext cx="12189600" cy="3493800"/>
          </a:xfrm>
          <a:prstGeom prst="rect">
            <a:avLst/>
          </a:prstGeom>
          <a:ln w="0">
            <a:noFill/>
          </a:ln>
        </p:spPr>
      </p:pic>
      <p:sp>
        <p:nvSpPr>
          <p:cNvPr id="135" name="TextBox 3"/>
          <p:cNvSpPr/>
          <p:nvPr/>
        </p:nvSpPr>
        <p:spPr>
          <a:xfrm>
            <a:off x="874440" y="1154520"/>
            <a:ext cx="10440360" cy="283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rgbClr val="204c6f"/>
                </a:solidFill>
                <a:latin typeface="Arial"/>
                <a:ea typeface="DejaVu Sans"/>
              </a:rPr>
              <a:t>6. Отслеживание сроков возникновения обязанности по уплате взносов у собственников МКД и выбора способа формирования фонда капитального ремонта домов</a:t>
            </a:r>
            <a:endParaRPr b="0" lang="ru-RU" sz="3600" spc="-1" strike="noStrike">
              <a:latin typeface="Arial"/>
            </a:endParaRPr>
          </a:p>
        </p:txBody>
      </p:sp>
      <p:pic>
        <p:nvPicPr>
          <p:cNvPr id="136" name="Рисунок 5" descr=""/>
          <p:cNvPicPr/>
          <p:nvPr/>
        </p:nvPicPr>
        <p:blipFill>
          <a:blip r:embed="rId2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137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" descr=""/>
          <p:cNvPicPr/>
          <p:nvPr/>
        </p:nvPicPr>
        <p:blipFill>
          <a:blip r:embed="rId1"/>
          <a:stretch/>
        </p:blipFill>
        <p:spPr>
          <a:xfrm>
            <a:off x="0" y="3083760"/>
            <a:ext cx="12189600" cy="3771720"/>
          </a:xfrm>
          <a:prstGeom prst="rect">
            <a:avLst/>
          </a:prstGeom>
          <a:ln w="0">
            <a:noFill/>
          </a:ln>
        </p:spPr>
      </p:pic>
      <p:sp>
        <p:nvSpPr>
          <p:cNvPr id="46" name="TextBox 3"/>
          <p:cNvSpPr/>
          <p:nvPr/>
        </p:nvSpPr>
        <p:spPr>
          <a:xfrm>
            <a:off x="779400" y="1450800"/>
            <a:ext cx="1063080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4400" spc="-1" strike="noStrike">
                <a:solidFill>
                  <a:srgbClr val="204c6f"/>
                </a:solidFill>
                <a:latin typeface="Arial"/>
                <a:ea typeface="DejaVu Sans"/>
              </a:rPr>
              <a:t>1. Предложения и принятие решений о проведении капитального ремонта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47" name="Рисунок 5" descr=""/>
          <p:cNvPicPr/>
          <p:nvPr/>
        </p:nvPicPr>
        <p:blipFill>
          <a:blip r:embed="rId2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48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Прямоугольник 10"/>
          <p:cNvSpPr/>
          <p:nvPr/>
        </p:nvSpPr>
        <p:spPr>
          <a:xfrm>
            <a:off x="498600" y="4655160"/>
            <a:ext cx="11026440" cy="1346760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39" name="Прямоугольник 9"/>
          <p:cNvSpPr/>
          <p:nvPr/>
        </p:nvSpPr>
        <p:spPr>
          <a:xfrm>
            <a:off x="498600" y="3141360"/>
            <a:ext cx="11026440" cy="1419480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40" name="Прямоугольник 2"/>
          <p:cNvSpPr/>
          <p:nvPr/>
        </p:nvSpPr>
        <p:spPr>
          <a:xfrm>
            <a:off x="498600" y="1946160"/>
            <a:ext cx="11026440" cy="1099800"/>
          </a:xfrm>
          <a:prstGeom prst="rect">
            <a:avLst/>
          </a:prstGeom>
          <a:solidFill>
            <a:srgbClr val="ffffff"/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141" name="TextBox 2"/>
          <p:cNvSpPr/>
          <p:nvPr/>
        </p:nvSpPr>
        <p:spPr>
          <a:xfrm>
            <a:off x="813600" y="907560"/>
            <a:ext cx="10630800" cy="103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3100" spc="-1" strike="noStrike">
                <a:solidFill>
                  <a:srgbClr val="204c6f"/>
                </a:solidFill>
                <a:latin typeface="Arial"/>
                <a:ea typeface="DejaVu Sans"/>
              </a:rPr>
              <a:t>Выбор способа формирования фонда капитального ремонта для новостроек</a:t>
            </a:r>
            <a:endParaRPr b="0" lang="ru-RU" sz="3100" spc="-1" strike="noStrike">
              <a:latin typeface="Arial"/>
            </a:endParaRPr>
          </a:p>
        </p:txBody>
      </p:sp>
      <p:pic>
        <p:nvPicPr>
          <p:cNvPr id="142" name="Рисунок 1" descr=""/>
          <p:cNvPicPr/>
          <p:nvPr/>
        </p:nvPicPr>
        <p:blipFill>
          <a:blip r:embed="rId1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143" name="Прямоугольник 1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144" name="TextBox 5"/>
          <p:cNvSpPr/>
          <p:nvPr/>
        </p:nvSpPr>
        <p:spPr>
          <a:xfrm>
            <a:off x="541440" y="1983600"/>
            <a:ext cx="10941120" cy="467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1900" spc="-1" strike="noStrike">
                <a:solidFill>
                  <a:srgbClr val="204c6f"/>
                </a:solidFill>
                <a:latin typeface="Arial"/>
                <a:ea typeface="DejaVu Sans"/>
              </a:rPr>
              <a:t>Решение об определении способа формирования фонда капитального ремонта должно быть принято и реализовано собственниками помещений в МКД не позднее чем </a:t>
            </a:r>
            <a:r>
              <a:rPr b="1" lang="ru-RU" sz="2100" spc="-1" strike="noStrike">
                <a:solidFill>
                  <a:srgbClr val="204c6f"/>
                </a:solidFill>
                <a:latin typeface="Arial"/>
                <a:ea typeface="DejaVu Sans"/>
              </a:rPr>
              <a:t>за</a:t>
            </a:r>
            <a:r>
              <a:rPr b="0" lang="ru-RU" sz="2100" spc="-1" strike="noStrike">
                <a:solidFill>
                  <a:srgbClr val="204c6f"/>
                </a:solidFill>
                <a:latin typeface="Arial"/>
                <a:ea typeface="DejaVu Sans"/>
              </a:rPr>
              <a:t> </a:t>
            </a:r>
            <a:r>
              <a:rPr b="1" lang="ru-RU" sz="2100" spc="-1" strike="noStrike">
                <a:solidFill>
                  <a:srgbClr val="204c6f"/>
                </a:solidFill>
                <a:latin typeface="Arial"/>
                <a:ea typeface="DejaVu Sans"/>
              </a:rPr>
              <a:t>3 месяца </a:t>
            </a:r>
            <a:r>
              <a:rPr b="0" lang="ru-RU" sz="1900" spc="-1" strike="noStrike">
                <a:solidFill>
                  <a:srgbClr val="204c6f"/>
                </a:solidFill>
                <a:latin typeface="Arial"/>
                <a:ea typeface="DejaVu Sans"/>
              </a:rPr>
              <a:t>до возникновения обязанности по уплате взносов на капитальный ремонт.</a:t>
            </a:r>
            <a:endParaRPr b="0" lang="ru-RU" sz="19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19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900" spc="-1" strike="noStrike">
                <a:solidFill>
                  <a:srgbClr val="204c6f"/>
                </a:solidFill>
                <a:latin typeface="Arial"/>
                <a:ea typeface="DejaVu Sans"/>
              </a:rPr>
              <a:t>Не позднее чем </a:t>
            </a:r>
            <a:r>
              <a:rPr b="1" lang="ru-RU" sz="2100" spc="-1" strike="noStrike">
                <a:solidFill>
                  <a:srgbClr val="204c6f"/>
                </a:solidFill>
                <a:latin typeface="Arial"/>
                <a:ea typeface="DejaVu Sans"/>
              </a:rPr>
              <a:t>за 1 месяц </a:t>
            </a:r>
            <a:r>
              <a:rPr b="0" lang="ru-RU" sz="1900" spc="-1" strike="noStrike">
                <a:solidFill>
                  <a:srgbClr val="204c6f"/>
                </a:solidFill>
                <a:latin typeface="Arial"/>
                <a:ea typeface="DejaVu Sans"/>
              </a:rPr>
              <a:t>до окончания установленного срока, орган местного самоуправления обязан информировать собственников помещений в многоквартирном доме о последствиях непринятия ими решения о выборе способа формирования фонда капитального ремонта и созвать общее собрание собственников для решения данного вопроса.</a:t>
            </a:r>
            <a:endParaRPr b="0" lang="ru-RU" sz="19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19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900" spc="-1" strike="noStrike">
                <a:solidFill>
                  <a:srgbClr val="204c6f"/>
                </a:solidFill>
                <a:latin typeface="Arial"/>
                <a:ea typeface="DejaVu Sans"/>
              </a:rPr>
              <a:t>Орган местного самоуправления </a:t>
            </a:r>
            <a:r>
              <a:rPr b="1" lang="ru-RU" sz="2100" spc="-1" strike="noStrike">
                <a:solidFill>
                  <a:srgbClr val="204c6f"/>
                </a:solidFill>
                <a:latin typeface="Arial"/>
                <a:ea typeface="DejaVu Sans"/>
              </a:rPr>
              <a:t>в течение 1 месяца </a:t>
            </a:r>
            <a:r>
              <a:rPr b="0" lang="ru-RU" sz="1900" spc="-1" strike="noStrike">
                <a:solidFill>
                  <a:srgbClr val="204c6f"/>
                </a:solidFill>
                <a:latin typeface="Arial"/>
                <a:ea typeface="DejaVu Sans"/>
              </a:rPr>
              <a:t>со дня получения от органа государственного жилищного надзора информации, предусмотренной ч. 4 ст. 172 ЖК РФ, принимает решение о формировании фонда капитального ремонта на счете регионального оператора и уведомляет собственников помещений в таком доме о принятом решении.</a:t>
            </a:r>
            <a:endParaRPr b="0" lang="ru-RU" sz="19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Рисунок 4" descr=""/>
          <p:cNvPicPr/>
          <p:nvPr/>
        </p:nvPicPr>
        <p:blipFill>
          <a:blip r:embed="rId1"/>
          <a:stretch/>
        </p:blipFill>
        <p:spPr>
          <a:xfrm>
            <a:off x="0" y="3361680"/>
            <a:ext cx="12189600" cy="3493800"/>
          </a:xfrm>
          <a:prstGeom prst="rect">
            <a:avLst/>
          </a:prstGeom>
          <a:ln w="0">
            <a:noFill/>
          </a:ln>
        </p:spPr>
      </p:pic>
      <p:sp>
        <p:nvSpPr>
          <p:cNvPr id="146" name="TextBox 3"/>
          <p:cNvSpPr/>
          <p:nvPr/>
        </p:nvSpPr>
        <p:spPr>
          <a:xfrm>
            <a:off x="779400" y="1792080"/>
            <a:ext cx="10630800" cy="15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4800" spc="-1" strike="noStrike">
                <a:solidFill>
                  <a:srgbClr val="204c6f"/>
                </a:solidFill>
                <a:latin typeface="Arial"/>
                <a:ea typeface="DejaVu Sans"/>
              </a:rPr>
              <a:t>7. Капитальный ремонт в отопительный период</a:t>
            </a:r>
            <a:endParaRPr b="0" lang="ru-RU" sz="4800" spc="-1" strike="noStrike">
              <a:latin typeface="Arial"/>
            </a:endParaRPr>
          </a:p>
        </p:txBody>
      </p:sp>
      <p:pic>
        <p:nvPicPr>
          <p:cNvPr id="147" name="Рисунок 5" descr=""/>
          <p:cNvPicPr/>
          <p:nvPr/>
        </p:nvPicPr>
        <p:blipFill>
          <a:blip r:embed="rId2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148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Рисунок 4" descr=""/>
          <p:cNvPicPr/>
          <p:nvPr/>
        </p:nvPicPr>
        <p:blipFill>
          <a:blip r:embed="rId1"/>
          <a:stretch/>
        </p:blipFill>
        <p:spPr>
          <a:xfrm>
            <a:off x="1800" y="3345480"/>
            <a:ext cx="12189600" cy="3493800"/>
          </a:xfrm>
          <a:prstGeom prst="rect">
            <a:avLst/>
          </a:prstGeom>
          <a:ln w="0">
            <a:noFill/>
          </a:ln>
        </p:spPr>
      </p:pic>
      <p:sp>
        <p:nvSpPr>
          <p:cNvPr id="150" name="TextBox 3"/>
          <p:cNvSpPr/>
          <p:nvPr/>
        </p:nvSpPr>
        <p:spPr>
          <a:xfrm>
            <a:off x="779400" y="2070720"/>
            <a:ext cx="10630800" cy="8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4800" spc="-1" strike="noStrike">
                <a:solidFill>
                  <a:srgbClr val="204c6f"/>
                </a:solidFill>
                <a:latin typeface="Arial"/>
                <a:ea typeface="DejaVu Sans"/>
              </a:rPr>
              <a:t>8. Ответы на вопросы</a:t>
            </a:r>
            <a:endParaRPr b="0" lang="ru-RU" sz="4800" spc="-1" strike="noStrike">
              <a:latin typeface="Arial"/>
            </a:endParaRPr>
          </a:p>
        </p:txBody>
      </p:sp>
      <p:pic>
        <p:nvPicPr>
          <p:cNvPr id="151" name="Рисунок 5" descr=""/>
          <p:cNvPicPr/>
          <p:nvPr/>
        </p:nvPicPr>
        <p:blipFill>
          <a:blip r:embed="rId2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152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Рисунок 4" descr=""/>
          <p:cNvPicPr/>
          <p:nvPr/>
        </p:nvPicPr>
        <p:blipFill>
          <a:blip r:embed="rId1"/>
          <a:stretch/>
        </p:blipFill>
        <p:spPr>
          <a:xfrm>
            <a:off x="0" y="3361680"/>
            <a:ext cx="12189600" cy="3493800"/>
          </a:xfrm>
          <a:prstGeom prst="rect">
            <a:avLst/>
          </a:prstGeom>
          <a:ln w="0">
            <a:noFill/>
          </a:ln>
        </p:spPr>
      </p:pic>
      <p:sp>
        <p:nvSpPr>
          <p:cNvPr id="154" name="TextBox 3"/>
          <p:cNvSpPr/>
          <p:nvPr/>
        </p:nvSpPr>
        <p:spPr>
          <a:xfrm>
            <a:off x="779400" y="2131920"/>
            <a:ext cx="10630800" cy="85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5000" spc="-1" strike="noStrike">
                <a:solidFill>
                  <a:srgbClr val="204c6f"/>
                </a:solidFill>
                <a:latin typeface="Arial"/>
                <a:ea typeface="DejaVu Sans"/>
              </a:rPr>
              <a:t>СПАСИБО ЗА ВНИМАНИЕ!</a:t>
            </a:r>
            <a:endParaRPr b="0" lang="ru-RU" sz="5000" spc="-1" strike="noStrike">
              <a:latin typeface="Arial"/>
            </a:endParaRPr>
          </a:p>
        </p:txBody>
      </p:sp>
      <p:pic>
        <p:nvPicPr>
          <p:cNvPr id="155" name="Рисунок 5" descr=""/>
          <p:cNvPicPr/>
          <p:nvPr/>
        </p:nvPicPr>
        <p:blipFill>
          <a:blip r:embed="rId2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156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Скругленный прямоугольник 12"/>
          <p:cNvSpPr/>
          <p:nvPr/>
        </p:nvSpPr>
        <p:spPr>
          <a:xfrm>
            <a:off x="8098920" y="1758960"/>
            <a:ext cx="3550680" cy="46490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0" name="Скругленный прямоугольник 11"/>
          <p:cNvSpPr/>
          <p:nvPr/>
        </p:nvSpPr>
        <p:spPr>
          <a:xfrm>
            <a:off x="4243320" y="1758960"/>
            <a:ext cx="3280680" cy="46490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Скругленный прямоугольник 9"/>
          <p:cNvSpPr/>
          <p:nvPr/>
        </p:nvSpPr>
        <p:spPr>
          <a:xfrm>
            <a:off x="540000" y="1758960"/>
            <a:ext cx="3132720" cy="46490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" name="TextBox 3"/>
          <p:cNvSpPr/>
          <p:nvPr/>
        </p:nvSpPr>
        <p:spPr>
          <a:xfrm>
            <a:off x="569520" y="1904400"/>
            <a:ext cx="3073680" cy="490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204c6f"/>
                </a:solidFill>
                <a:latin typeface="Arial"/>
                <a:ea typeface="DejaVu Sans"/>
              </a:rPr>
              <a:t>Предложения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204c6f"/>
                </a:solidFill>
                <a:latin typeface="Arial"/>
                <a:ea typeface="DejaVu Sans"/>
              </a:rPr>
              <a:t>о проведении капитального ремонта направляются собственникам 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204c6f"/>
                </a:solidFill>
                <a:latin typeface="Arial"/>
                <a:ea typeface="DejaVu Sans"/>
              </a:rPr>
              <a:t>за 6 месяцев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204c6f"/>
                </a:solidFill>
                <a:latin typeface="Arial"/>
                <a:ea typeface="DejaVu Sans"/>
              </a:rPr>
              <a:t>до наступления года проведения ремонта 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204c6f"/>
                </a:solidFill>
                <a:latin typeface="Arial"/>
                <a:ea typeface="DejaVu Sans"/>
              </a:rPr>
              <a:t>* ч.3 ст.189 ЖК РФ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</p:txBody>
      </p:sp>
      <p:pic>
        <p:nvPicPr>
          <p:cNvPr id="53" name="Рисунок 5" descr=""/>
          <p:cNvPicPr/>
          <p:nvPr/>
        </p:nvPicPr>
        <p:blipFill>
          <a:blip r:embed="rId1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54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55" name="Прямоугольник 2"/>
          <p:cNvSpPr/>
          <p:nvPr/>
        </p:nvSpPr>
        <p:spPr>
          <a:xfrm>
            <a:off x="4249800" y="1879560"/>
            <a:ext cx="3280680" cy="460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204c6f"/>
                </a:solidFill>
                <a:latin typeface="Arial"/>
                <a:ea typeface="DejaVu Sans"/>
              </a:rPr>
              <a:t>Собственники</a:t>
            </a:r>
            <a:r>
              <a:rPr b="1" lang="ru-RU" sz="2400" spc="-1" strike="noStrike">
                <a:solidFill>
                  <a:srgbClr val="204c6f"/>
                </a:solidFill>
                <a:latin typeface="Arial"/>
                <a:ea typeface="DejaVu Sans"/>
              </a:rPr>
              <a:t> </a:t>
            </a:r>
            <a:r>
              <a:rPr b="0" lang="ru-RU" sz="2400" spc="-1" strike="noStrike">
                <a:solidFill>
                  <a:srgbClr val="204c6f"/>
                </a:solidFill>
                <a:latin typeface="Arial"/>
                <a:ea typeface="DejaVu Sans"/>
              </a:rPr>
              <a:t>принимают решение о проведении капитального ремонта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204c6f"/>
                </a:solidFill>
                <a:latin typeface="Arial"/>
                <a:ea typeface="DejaVu Sans"/>
              </a:rPr>
              <a:t>в течение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204c6f"/>
                </a:solidFill>
                <a:latin typeface="Arial"/>
                <a:ea typeface="DejaVu Sans"/>
              </a:rPr>
              <a:t>3 месяцев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204c6f"/>
                </a:solidFill>
                <a:latin typeface="Arial"/>
                <a:ea typeface="DejaVu Sans"/>
              </a:rPr>
              <a:t>с момента получения предложений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204c6f"/>
                </a:solidFill>
                <a:latin typeface="Arial"/>
                <a:ea typeface="DejaVu Sans"/>
              </a:rPr>
              <a:t>* ч.4 ст.189 ЖК РФ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56" name="Прямоугольник 8"/>
          <p:cNvSpPr/>
          <p:nvPr/>
        </p:nvSpPr>
        <p:spPr>
          <a:xfrm>
            <a:off x="8107560" y="1879560"/>
            <a:ext cx="3542040" cy="460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204c6f"/>
                </a:solidFill>
                <a:latin typeface="Arial"/>
                <a:ea typeface="DejaVu Sans"/>
              </a:rPr>
              <a:t>ОМС </a:t>
            </a:r>
            <a:r>
              <a:rPr b="0" lang="ru-RU" sz="2400" spc="-1" strike="noStrike">
                <a:solidFill>
                  <a:srgbClr val="204c6f"/>
                </a:solidFill>
                <a:latin typeface="Arial"/>
                <a:ea typeface="DejaVu Sans"/>
              </a:rPr>
              <a:t>принимает решение о проведении капитального ремонта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204c6f"/>
                </a:solidFill>
                <a:latin typeface="Arial"/>
                <a:ea typeface="DejaVu Sans"/>
              </a:rPr>
              <a:t>в течение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204c6f"/>
                </a:solidFill>
                <a:latin typeface="Arial"/>
                <a:ea typeface="DejaVu Sans"/>
              </a:rPr>
              <a:t>1 месяца, </a:t>
            </a:r>
            <a:endParaRPr b="0" lang="ru-RU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400" spc="-1" strike="noStrike">
                <a:solidFill>
                  <a:srgbClr val="204c6f"/>
                </a:solidFill>
                <a:latin typeface="Arial"/>
                <a:ea typeface="DejaVu Sans"/>
              </a:rPr>
              <a:t>если собственники в установленный срок не приняли решение о проведении капитального ремонта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2000" spc="-1" strike="noStrike">
                <a:solidFill>
                  <a:srgbClr val="204c6f"/>
                </a:solidFill>
                <a:latin typeface="Arial"/>
                <a:ea typeface="DejaVu Sans"/>
              </a:rPr>
              <a:t>* ч.6 ст. 189 ЖК РФ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57" name="TextBox 13"/>
          <p:cNvSpPr/>
          <p:nvPr/>
        </p:nvSpPr>
        <p:spPr>
          <a:xfrm>
            <a:off x="1665360" y="875520"/>
            <a:ext cx="603360" cy="10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6000" spc="-1" strike="noStrike">
                <a:solidFill>
                  <a:srgbClr val="c00000"/>
                </a:solidFill>
                <a:latin typeface="Arial"/>
                <a:ea typeface="DejaVu Sans"/>
              </a:rPr>
              <a:t>1</a:t>
            </a:r>
            <a:endParaRPr b="0" lang="ru-RU" sz="6000" spc="-1" strike="noStrike">
              <a:latin typeface="Arial"/>
            </a:endParaRPr>
          </a:p>
        </p:txBody>
      </p:sp>
      <p:sp>
        <p:nvSpPr>
          <p:cNvPr id="58" name="Прямоугольник 15"/>
          <p:cNvSpPr/>
          <p:nvPr/>
        </p:nvSpPr>
        <p:spPr>
          <a:xfrm>
            <a:off x="5588640" y="875520"/>
            <a:ext cx="603360" cy="10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6000" spc="-1" strike="noStrike">
                <a:solidFill>
                  <a:srgbClr val="ffc000"/>
                </a:solidFill>
                <a:latin typeface="Arial"/>
                <a:ea typeface="DejaVu Sans"/>
              </a:rPr>
              <a:t>2</a:t>
            </a:r>
            <a:endParaRPr b="0" lang="ru-RU" sz="6000" spc="-1" strike="noStrike">
              <a:latin typeface="Arial"/>
            </a:endParaRPr>
          </a:p>
        </p:txBody>
      </p:sp>
      <p:sp>
        <p:nvSpPr>
          <p:cNvPr id="59" name="Прямоугольник 16"/>
          <p:cNvSpPr/>
          <p:nvPr/>
        </p:nvSpPr>
        <p:spPr>
          <a:xfrm>
            <a:off x="9605520" y="875520"/>
            <a:ext cx="603360" cy="10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6000" spc="-1" strike="noStrike">
                <a:solidFill>
                  <a:srgbClr val="548235"/>
                </a:solidFill>
                <a:latin typeface="Arial"/>
                <a:ea typeface="DejaVu Sans"/>
              </a:rPr>
              <a:t>3</a:t>
            </a:r>
            <a:endParaRPr b="0" lang="ru-RU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4" descr=""/>
          <p:cNvPicPr/>
          <p:nvPr/>
        </p:nvPicPr>
        <p:blipFill>
          <a:blip r:embed="rId1"/>
          <a:stretch/>
        </p:blipFill>
        <p:spPr>
          <a:xfrm>
            <a:off x="0" y="3096720"/>
            <a:ext cx="12189600" cy="3758760"/>
          </a:xfrm>
          <a:prstGeom prst="rect">
            <a:avLst/>
          </a:prstGeom>
          <a:ln w="0">
            <a:noFill/>
          </a:ln>
        </p:spPr>
      </p:pic>
      <p:sp>
        <p:nvSpPr>
          <p:cNvPr id="61" name="TextBox 3"/>
          <p:cNvSpPr/>
          <p:nvPr/>
        </p:nvSpPr>
        <p:spPr>
          <a:xfrm>
            <a:off x="779400" y="1527120"/>
            <a:ext cx="1063080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4400" spc="-1" strike="noStrike">
                <a:solidFill>
                  <a:srgbClr val="204c6f"/>
                </a:solidFill>
                <a:latin typeface="Arial"/>
                <a:ea typeface="DejaVu Sans"/>
              </a:rPr>
              <a:t>2. Организация проведения капитального ремонта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62" name="Рисунок 5" descr=""/>
          <p:cNvPicPr/>
          <p:nvPr/>
        </p:nvPicPr>
        <p:blipFill>
          <a:blip r:embed="rId2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63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3"/>
          <p:cNvSpPr/>
          <p:nvPr/>
        </p:nvSpPr>
        <p:spPr>
          <a:xfrm>
            <a:off x="814320" y="980640"/>
            <a:ext cx="10630800" cy="88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УПРАВЛЯЮЩАЯ/ОБСЛУЖИВАЮЩАЯ ОРГАНИЗАЦИЯ ПРИ ПРОВЕДЕНИИ КАПИТАЛЬНОГО РЕМОНТА ОБЕСПЕЧИВАЕТ:</a:t>
            </a:r>
            <a:endParaRPr b="0" lang="ru-RU" sz="2600" spc="-1" strike="noStrike">
              <a:latin typeface="Arial"/>
            </a:endParaRPr>
          </a:p>
        </p:txBody>
      </p:sp>
      <p:pic>
        <p:nvPicPr>
          <p:cNvPr id="65" name="Рисунок 5" descr=""/>
          <p:cNvPicPr/>
          <p:nvPr/>
        </p:nvPicPr>
        <p:blipFill>
          <a:blip r:embed="rId1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66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67" name="TextBox 8"/>
          <p:cNvSpPr/>
          <p:nvPr/>
        </p:nvSpPr>
        <p:spPr>
          <a:xfrm>
            <a:off x="813600" y="2071800"/>
            <a:ext cx="10630800" cy="423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AutoNum type="arabicPeriod"/>
            </a:pP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Доступ ко всем конструктивным элементам, внутридомовым инженерным системам МКД, в том числе в квартирах;</a:t>
            </a:r>
            <a:endParaRPr b="0" lang="ru-RU" sz="26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AutoNum type="arabicPeriod"/>
            </a:pP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Доступ во все помещения, относящиеся к общему имуществу МКД;</a:t>
            </a:r>
            <a:endParaRPr b="0" lang="ru-RU" sz="26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AutoNum type="arabicPeriod"/>
            </a:pP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Уборку помещений, относящихся к общему имуществу МКД, от бытового (строительного) мусора;</a:t>
            </a:r>
            <a:endParaRPr b="0" lang="ru-RU" sz="26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AutoNum type="arabicPeriod"/>
            </a:pP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Откачку воды и стоков из подвалов;</a:t>
            </a:r>
            <a:endParaRPr b="0" lang="ru-RU" sz="26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AutoNum type="arabicPeriod"/>
            </a:pP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Дезинсекцию и дератизацию подвалов.</a:t>
            </a:r>
            <a:endParaRPr b="0" lang="ru-RU" sz="2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204c6f"/>
                </a:solidFill>
                <a:latin typeface="Arial"/>
                <a:ea typeface="DejaVu Sans"/>
              </a:rPr>
              <a:t>*</a:t>
            </a:r>
            <a:r>
              <a:rPr b="1" lang="ru-RU" sz="1400" spc="-1" strike="noStrike">
                <a:solidFill>
                  <a:srgbClr val="204c6f"/>
                </a:solidFill>
                <a:latin typeface="Arial"/>
                <a:ea typeface="DejaVu Sans"/>
              </a:rPr>
              <a:t>ГОСТ Р 56193-2024 "Услуги жилищно-коммунального хозяйства и управления многоквартирными домами. Услуги капитального ремонта общего имущества многоквартирных домов. Общие требования"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3"/>
          <p:cNvSpPr/>
          <p:nvPr/>
        </p:nvSpPr>
        <p:spPr>
          <a:xfrm>
            <a:off x="814320" y="980640"/>
            <a:ext cx="10630800" cy="121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204c6f"/>
                </a:solidFill>
                <a:latin typeface="Arial"/>
                <a:ea typeface="DejaVu Sans"/>
              </a:rPr>
              <a:t>Обратиться в суд с требованием предоставить допуск к общему имуществу в МКД может только управляющая организация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2600" spc="-1" strike="noStrike">
              <a:latin typeface="Arial"/>
            </a:endParaRPr>
          </a:p>
        </p:txBody>
      </p:sp>
      <p:pic>
        <p:nvPicPr>
          <p:cNvPr id="69" name="Рисунок 5" descr=""/>
          <p:cNvPicPr/>
          <p:nvPr/>
        </p:nvPicPr>
        <p:blipFill>
          <a:blip r:embed="rId1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70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71" name="TextBox 8"/>
          <p:cNvSpPr/>
          <p:nvPr/>
        </p:nvSpPr>
        <p:spPr>
          <a:xfrm>
            <a:off x="814320" y="1970280"/>
            <a:ext cx="10630800" cy="406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  <a:buNone/>
            </a:pPr>
            <a:r>
              <a:rPr b="0" lang="ru-RU" sz="1900" spc="-1" strike="noStrike">
                <a:solidFill>
                  <a:srgbClr val="204c6f"/>
                </a:solidFill>
                <a:latin typeface="Arial"/>
                <a:ea typeface="DejaVu Sans"/>
              </a:rPr>
              <a:t>Управляющая организация, являющаяся исполнителем коммунальных услуг, имеет право требовать допуска в занимаемое потребителем жилое или нежилое помещение представителей исполнителя для выполнения необходимых ремонтных работ. </a:t>
            </a:r>
            <a:endParaRPr b="0" lang="ru-RU" sz="19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b="0" lang="ru-RU" sz="1400" spc="-1" strike="noStrike">
                <a:solidFill>
                  <a:srgbClr val="204c6f"/>
                </a:solidFill>
                <a:latin typeface="Arial"/>
                <a:ea typeface="DejaVu Sans"/>
              </a:rPr>
              <a:t>(п.32 Правил предоставления коммунальных услуг собственникам и пользователям помещений в многоквартирных домах и жилых домах, утвержденных постановлением Правительства Российской Федерации от 06.05.2011 № 354)</a:t>
            </a:r>
            <a:endParaRPr b="0" lang="ru-RU" sz="14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b="0" lang="ru-RU" sz="20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b="1" lang="ru-RU" sz="1600" spc="-1" strike="noStrike">
                <a:solidFill>
                  <a:srgbClr val="204c6f"/>
                </a:solidFill>
                <a:latin typeface="Arial"/>
                <a:ea typeface="DejaVu Sans"/>
              </a:rPr>
              <a:t>Определение Верховного суда от 19 марта 2020 г. № 309-ЭС20-1231</a:t>
            </a:r>
            <a:r>
              <a:rPr b="0" lang="ru-RU" sz="1600" spc="-1" strike="noStrike">
                <a:solidFill>
                  <a:srgbClr val="204c6f"/>
                </a:solidFill>
                <a:latin typeface="Arial"/>
                <a:ea typeface="DejaVu Sans"/>
              </a:rPr>
              <a:t> 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204c6f"/>
                </a:solidFill>
                <a:latin typeface="Arial"/>
                <a:ea typeface="DejaVu Sans"/>
              </a:rPr>
              <a:t>Функции регионального оператора определены в статье 180 Жилищного кодекса Российской Федерации, которая не предусматривает возложения на регионального оператора обязанности по обращению в суд с исками с требованием о понуждении к предоставлению доступа к помещениям собственников при проведении капитального ремонта общего имущества.</a:t>
            </a:r>
            <a:endParaRPr b="0" lang="ru-RU" sz="18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b="1" lang="ru-RU" sz="1600" spc="-1" strike="noStrike">
                <a:solidFill>
                  <a:srgbClr val="204c6f"/>
                </a:solidFill>
                <a:latin typeface="Arial"/>
                <a:ea typeface="DejaVu Sans"/>
              </a:rPr>
              <a:t>Решение Арбитражного суда Новгородской области от 21 декабря 2021 года № А44-916/2021</a:t>
            </a:r>
            <a:endParaRPr b="0" lang="ru-RU" sz="1600" spc="-1" strike="noStrike">
              <a:latin typeface="Arial"/>
            </a:endParaRPr>
          </a:p>
          <a:p>
            <a:pPr algn="just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204c6f"/>
                </a:solidFill>
                <a:latin typeface="Arial"/>
                <a:ea typeface="DejaVu Sans"/>
              </a:rPr>
              <a:t>На регионального оператора не может быть возложена обязанность по обеспечению допуска собственниками в жилые помещения для проведения работ по капитальному ремонту.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3"/>
          <p:cNvSpPr/>
          <p:nvPr/>
        </p:nvSpPr>
        <p:spPr>
          <a:xfrm>
            <a:off x="814320" y="980640"/>
            <a:ext cx="10630800" cy="1277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ПЕРЕДАЧА ОБЪЕКТА ДЛЯ ВЫПОЛНЕНИЯ РАБОТ ДОПУСКАЕТСЯ ПРИ НАЛИЧИИ У УПРАВЛЯЮЩЕЙ/ОБСЛУЖИВАЮЩЕЙ ОРГАНИЗАЦИИ:</a:t>
            </a:r>
            <a:endParaRPr b="0" lang="ru-RU" sz="2600" spc="-1" strike="noStrike">
              <a:latin typeface="Arial"/>
            </a:endParaRPr>
          </a:p>
        </p:txBody>
      </p:sp>
      <p:pic>
        <p:nvPicPr>
          <p:cNvPr id="73" name="Рисунок 5" descr=""/>
          <p:cNvPicPr/>
          <p:nvPr/>
        </p:nvPicPr>
        <p:blipFill>
          <a:blip r:embed="rId1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74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75" name="TextBox 8"/>
          <p:cNvSpPr/>
          <p:nvPr/>
        </p:nvSpPr>
        <p:spPr>
          <a:xfrm>
            <a:off x="813600" y="2464560"/>
            <a:ext cx="10365120" cy="3836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Char char="-"/>
            </a:pP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документа о согласовании территории для размещения строительной площадки, складирования мусора и строительных материалов;</a:t>
            </a:r>
            <a:endParaRPr b="0" lang="ru-RU" sz="2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6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Char char="-"/>
            </a:pP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договора оказания услуг либо иного документа по предоставлению необходимых коммунальных ресурсов подрядной</a:t>
            </a:r>
            <a:r>
              <a:rPr b="0" lang="ru-RU" sz="26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организации (электроэнергия, вода).</a:t>
            </a:r>
            <a:endParaRPr b="0" lang="ru-RU" sz="2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204c6f"/>
                </a:solidFill>
                <a:latin typeface="Arial"/>
                <a:ea typeface="DejaVu Sans"/>
              </a:rPr>
              <a:t>*</a:t>
            </a:r>
            <a:r>
              <a:rPr b="1" lang="ru-RU" sz="1400" spc="-1" strike="noStrike">
                <a:solidFill>
                  <a:srgbClr val="204c6f"/>
                </a:solidFill>
                <a:latin typeface="Arial"/>
                <a:ea typeface="DejaVu Sans"/>
              </a:rPr>
              <a:t>ГОСТ Р 56193-2024 "Услуги жилищно-коммунального хозяйства и управления многоквартирными домами. Услуги капитального ремонта общего имущества многоквартирных домов. Общие требования"</a:t>
            </a:r>
            <a:endParaRPr b="0" lang="ru-RU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Скругленный прямоугольник 16"/>
          <p:cNvSpPr/>
          <p:nvPr/>
        </p:nvSpPr>
        <p:spPr>
          <a:xfrm>
            <a:off x="270000" y="2183040"/>
            <a:ext cx="3644640" cy="34138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2e75b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77" name="Скругленный прямоугольник 15"/>
          <p:cNvSpPr/>
          <p:nvPr/>
        </p:nvSpPr>
        <p:spPr>
          <a:xfrm>
            <a:off x="4099680" y="2183040"/>
            <a:ext cx="3794400" cy="34138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2e75b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78" name="Скругленный прямоугольник 14"/>
          <p:cNvSpPr/>
          <p:nvPr/>
        </p:nvSpPr>
        <p:spPr>
          <a:xfrm>
            <a:off x="8109360" y="2183040"/>
            <a:ext cx="3794400" cy="34138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>
            <a:solidFill>
              <a:srgbClr val="2e75b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/>
        </p:style>
      </p:sp>
      <p:sp>
        <p:nvSpPr>
          <p:cNvPr id="79" name="TextBox 3"/>
          <p:cNvSpPr/>
          <p:nvPr/>
        </p:nvSpPr>
        <p:spPr>
          <a:xfrm>
            <a:off x="715680" y="984960"/>
            <a:ext cx="1063080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800" spc="-1" strike="noStrike">
                <a:solidFill>
                  <a:srgbClr val="204c6f"/>
                </a:solidFill>
                <a:latin typeface="Arial"/>
                <a:ea typeface="DejaVu Sans"/>
              </a:rPr>
              <a:t>ПЕРЕДАЧА ОБЪЕКТА В ПРОИЗВОДСТВО РАБОТ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80" name="Рисунок 5" descr=""/>
          <p:cNvPicPr/>
          <p:nvPr/>
        </p:nvPicPr>
        <p:blipFill>
          <a:blip r:embed="rId1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81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82" name="TextBox 8"/>
          <p:cNvSpPr/>
          <p:nvPr/>
        </p:nvSpPr>
        <p:spPr>
          <a:xfrm>
            <a:off x="829440" y="5369400"/>
            <a:ext cx="10365120" cy="106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endParaRPr b="0" lang="ru-RU" sz="2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ru-RU" sz="2400" spc="-1" strike="noStrike">
                <a:solidFill>
                  <a:srgbClr val="204c6f"/>
                </a:solidFill>
                <a:latin typeface="Arial"/>
                <a:ea typeface="DejaVu Sans"/>
              </a:rPr>
              <a:t>*</a:t>
            </a:r>
            <a:r>
              <a:rPr b="1" lang="ru-RU" sz="1400" spc="-1" strike="noStrike">
                <a:solidFill>
                  <a:srgbClr val="204c6f"/>
                </a:solidFill>
                <a:latin typeface="Arial"/>
                <a:ea typeface="DejaVu Sans"/>
              </a:rPr>
              <a:t>ГОСТ Р 56193-2024 "Услуги жилищно-коммунального хозяйства и управления многоквартирными домами. Услуги капитального ремонта общего имущества многоквартирных домов. Общие требования"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83" name="TextBox 1"/>
          <p:cNvSpPr/>
          <p:nvPr/>
        </p:nvSpPr>
        <p:spPr>
          <a:xfrm>
            <a:off x="239760" y="2716560"/>
            <a:ext cx="3644640" cy="225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204c6f"/>
                </a:solidFill>
                <a:latin typeface="Arial"/>
                <a:ea typeface="DejaVu Sans"/>
              </a:rPr>
              <a:t>Управляющая/обслуживающая организация обеспечивает доступ в жилые и нежилые помещения МКД в целях фиксации состояния отделки помещений квартир верхних этажей до производства работ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1600" spc="-1" strike="noStrike">
              <a:latin typeface="Arial"/>
            </a:endParaRPr>
          </a:p>
        </p:txBody>
      </p:sp>
      <p:sp>
        <p:nvSpPr>
          <p:cNvPr id="84" name="TextBox 4"/>
          <p:cNvSpPr/>
          <p:nvPr/>
        </p:nvSpPr>
        <p:spPr>
          <a:xfrm>
            <a:off x="4099680" y="2567520"/>
            <a:ext cx="3794400" cy="280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204c6f"/>
                </a:solidFill>
                <a:latin typeface="Arial"/>
                <a:ea typeface="DejaVu Sans"/>
              </a:rPr>
              <a:t>При капитальном ремонте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204c6f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204c6f"/>
                </a:solidFill>
                <a:latin typeface="Arial"/>
                <a:ea typeface="DejaVu Sans"/>
              </a:rPr>
              <a:t>крыш комиссией проводится осмотр помещений квартир на предмет наличия протечек, проверка системы внутреннего водостока на предмет засорения, проверяется наличие тяги системы вентиляции и дымоходов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b="0" lang="ru-RU" sz="1600" spc="-1" strike="noStrike">
              <a:latin typeface="Arial"/>
            </a:endParaRPr>
          </a:p>
        </p:txBody>
      </p:sp>
      <p:sp>
        <p:nvSpPr>
          <p:cNvPr id="85" name="TextBox 10"/>
          <p:cNvSpPr/>
          <p:nvPr/>
        </p:nvSpPr>
        <p:spPr>
          <a:xfrm>
            <a:off x="8079120" y="2183040"/>
            <a:ext cx="3794400" cy="338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ru-RU" sz="1800" spc="-1" strike="noStrike">
                <a:solidFill>
                  <a:srgbClr val="204c6f"/>
                </a:solidFill>
                <a:latin typeface="Arial"/>
                <a:ea typeface="DejaVu Sans"/>
              </a:rPr>
              <a:t>В случае выявления неработоспособности системы вентиляции и дымоходов, следов протечек на потолках квартир последних этажей и мест общего пользования комиссией проводятся соответствующие записи в акте открытия объекта с указанием номера квартиры, наименования, расположения и объемов дефектов, а также фотофиксация дефектов.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86" name="Прямоугольник 17"/>
          <p:cNvSpPr/>
          <p:nvPr/>
        </p:nvSpPr>
        <p:spPr>
          <a:xfrm>
            <a:off x="1790640" y="1335600"/>
            <a:ext cx="603360" cy="10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6000" spc="-1" strike="noStrike">
                <a:solidFill>
                  <a:srgbClr val="c00000"/>
                </a:solidFill>
                <a:latin typeface="Arial"/>
                <a:ea typeface="DejaVu Sans"/>
              </a:rPr>
              <a:t>1</a:t>
            </a:r>
            <a:endParaRPr b="0" lang="ru-RU" sz="6000" spc="-1" strike="noStrike">
              <a:latin typeface="Arial"/>
            </a:endParaRPr>
          </a:p>
        </p:txBody>
      </p:sp>
      <p:sp>
        <p:nvSpPr>
          <p:cNvPr id="87" name="Прямоугольник 18"/>
          <p:cNvSpPr/>
          <p:nvPr/>
        </p:nvSpPr>
        <p:spPr>
          <a:xfrm>
            <a:off x="5729760" y="1335600"/>
            <a:ext cx="603360" cy="10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6000" spc="-1" strike="noStrike">
                <a:solidFill>
                  <a:srgbClr val="ffc000"/>
                </a:solidFill>
                <a:latin typeface="Arial"/>
                <a:ea typeface="DejaVu Sans"/>
              </a:rPr>
              <a:t>2</a:t>
            </a:r>
            <a:endParaRPr b="0" lang="ru-RU" sz="6000" spc="-1" strike="noStrike">
              <a:latin typeface="Arial"/>
            </a:endParaRPr>
          </a:p>
        </p:txBody>
      </p:sp>
      <p:sp>
        <p:nvSpPr>
          <p:cNvPr id="88" name="Прямоугольник 19"/>
          <p:cNvSpPr/>
          <p:nvPr/>
        </p:nvSpPr>
        <p:spPr>
          <a:xfrm>
            <a:off x="9705240" y="1335600"/>
            <a:ext cx="603360" cy="100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6000" spc="-1" strike="noStrike">
                <a:solidFill>
                  <a:srgbClr val="548235"/>
                </a:solidFill>
                <a:latin typeface="Arial"/>
                <a:ea typeface="DejaVu Sans"/>
              </a:rPr>
              <a:t>3</a:t>
            </a:r>
            <a:endParaRPr b="0" lang="ru-RU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3"/>
          <p:cNvSpPr/>
          <p:nvPr/>
        </p:nvSpPr>
        <p:spPr>
          <a:xfrm>
            <a:off x="886320" y="977040"/>
            <a:ext cx="10630800" cy="88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ПРИЕМКА РАБОТ ПО КАПИТАЛЬНОМУ РЕМОНТУ ОСУЩЕСТВЛЯЕТСЯ КОМИССИЕЙ</a:t>
            </a:r>
            <a:endParaRPr b="0" lang="ru-RU" sz="2600" spc="-1" strike="noStrike">
              <a:latin typeface="Arial"/>
            </a:endParaRPr>
          </a:p>
        </p:txBody>
      </p:sp>
      <p:pic>
        <p:nvPicPr>
          <p:cNvPr id="90" name="Рисунок 5" descr=""/>
          <p:cNvPicPr/>
          <p:nvPr/>
        </p:nvPicPr>
        <p:blipFill>
          <a:blip r:embed="rId1"/>
          <a:stretch/>
        </p:blipFill>
        <p:spPr>
          <a:xfrm>
            <a:off x="206280" y="207000"/>
            <a:ext cx="605520" cy="579240"/>
          </a:xfrm>
          <a:prstGeom prst="rect">
            <a:avLst/>
          </a:prstGeom>
          <a:ln w="0">
            <a:noFill/>
          </a:ln>
        </p:spPr>
      </p:pic>
      <p:sp>
        <p:nvSpPr>
          <p:cNvPr id="91" name="Прямоугольник 7"/>
          <p:cNvSpPr/>
          <p:nvPr/>
        </p:nvSpPr>
        <p:spPr>
          <a:xfrm>
            <a:off x="814320" y="204120"/>
            <a:ext cx="80388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ru-RU" sz="1600" spc="-1" strike="noStrike">
                <a:solidFill>
                  <a:srgbClr val="555555"/>
                </a:solidFill>
                <a:latin typeface="MyriadProRegular"/>
                <a:ea typeface="DejaVu Sans"/>
              </a:rPr>
              <a:t>СНКО «Региональный фонд капитального ремонта многоквартирных домов, расположенных на территории Новгородской области»</a:t>
            </a:r>
            <a:endParaRPr b="0" lang="ru-RU" sz="1600" spc="-1" strike="noStrike">
              <a:latin typeface="Arial"/>
            </a:endParaRPr>
          </a:p>
        </p:txBody>
      </p:sp>
      <p:sp>
        <p:nvSpPr>
          <p:cNvPr id="92" name="TextBox 8"/>
          <p:cNvSpPr/>
          <p:nvPr/>
        </p:nvSpPr>
        <p:spPr>
          <a:xfrm>
            <a:off x="813600" y="2064240"/>
            <a:ext cx="10776240" cy="404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В состав комиссии включаются:</a:t>
            </a:r>
            <a:endParaRPr b="0" lang="ru-RU" sz="26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Char char="-"/>
            </a:pP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Представитель заказчика (СНКО «Региональный фонд);</a:t>
            </a:r>
            <a:endParaRPr b="0" lang="ru-RU" sz="26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Char char="-"/>
            </a:pP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Представитель организации, осуществляющей строительный контроль (при наличии);</a:t>
            </a:r>
            <a:endParaRPr b="0" lang="ru-RU" sz="26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Char char="-"/>
            </a:pP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Представитель подрядной организации;</a:t>
            </a:r>
            <a:endParaRPr b="0" lang="ru-RU" sz="26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Char char="-"/>
            </a:pP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Представитель Министерства ЖКХ и ТЭК Новгородской области;</a:t>
            </a:r>
            <a:endParaRPr b="0" lang="ru-RU" sz="26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Char char="-"/>
            </a:pP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Представитель органа местного самоуправления;</a:t>
            </a:r>
            <a:endParaRPr b="0" lang="ru-RU" sz="26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Char char="-"/>
            </a:pP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Представитель управляющей/обслуживающей организации;</a:t>
            </a:r>
            <a:endParaRPr b="0" lang="ru-RU" sz="2600" spc="-1" strike="noStrike">
              <a:latin typeface="Arial"/>
            </a:endParaRPr>
          </a:p>
          <a:p>
            <a:pPr marL="457200" indent="-457200">
              <a:lnSpc>
                <a:spcPct val="100000"/>
              </a:lnSpc>
              <a:buClr>
                <a:srgbClr val="204c6f"/>
              </a:buClr>
              <a:buFont typeface="StarSymbol"/>
              <a:buChar char="-"/>
            </a:pPr>
            <a:r>
              <a:rPr b="0" lang="ru-RU" sz="2600" spc="-1" strike="noStrike">
                <a:solidFill>
                  <a:srgbClr val="204c6f"/>
                </a:solidFill>
                <a:latin typeface="Arial"/>
                <a:ea typeface="DejaVu Sans"/>
              </a:rPr>
              <a:t>Лицо, уполномоченное действовать от имени собственников.</a:t>
            </a:r>
            <a:endParaRPr b="0" lang="ru-RU" sz="2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ru-RU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1128</TotalTime>
  <Application>LibreOffice/7.3.5.2$Windows_X86_64 LibreOffice_project/184fe81b8c8c30d8b5082578aee2fed2ea847c01</Application>
  <AppVersion>15.0000</AppVersion>
  <Words>1594</Words>
  <Paragraphs>143</Paragraphs>
  <Company>diakov.net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2024-11-27T07:34:53Z</dcterms:created>
  <dc:creator>Карабанова Варвара А</dc:creator>
  <dc:description/>
  <dc:language>ru-RU</dc:language>
  <cp:lastModifiedBy/>
  <dcterms:modified xsi:type="dcterms:W3CDTF">2025-01-09T15:55:53Z</dcterms:modified>
  <cp:revision>68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23</vt:i4>
  </property>
</Properties>
</file>